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75" r:id="rId6"/>
    <p:sldId id="276" r:id="rId7"/>
    <p:sldId id="261" r:id="rId8"/>
    <p:sldId id="267" r:id="rId9"/>
    <p:sldId id="268" r:id="rId10"/>
    <p:sldId id="270" r:id="rId11"/>
    <p:sldId id="269" r:id="rId12"/>
    <p:sldId id="272" r:id="rId13"/>
    <p:sldId id="274" r:id="rId14"/>
    <p:sldId id="273" r:id="rId15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Algerian" panose="04020705040A02060702" pitchFamily="82" charset="0"/>
      <p:regular r:id="rId23"/>
    </p:embeddedFont>
    <p:embeddedFont>
      <p:font typeface="Arial Black" panose="020B0A04020102020204" pitchFamily="34" charset="0"/>
      <p:bold r:id="rId24"/>
    </p:embeddedFont>
    <p:embeddedFont>
      <p:font typeface="Bahnschrift" panose="020B0502040204020203" pitchFamily="34" charset="0"/>
      <p:regular r:id="rId25"/>
      <p:bold r:id="rId26"/>
    </p:embeddedFont>
    <p:embeddedFont>
      <p:font typeface="Bahnschrift Condensed" panose="020B0502040204020203" pitchFamily="34" charset="0"/>
      <p:regular r:id="rId27"/>
      <p:bold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59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86ef9d08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86ef9d08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02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886ef9d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886ef9d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886ef9d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886ef9d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886ef9d0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886ef9d0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86ef9d08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86ef9d08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86ef9d08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86ef9d08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359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86ef9d08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86ef9d08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35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86ef9d08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86ef9d08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499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86ef9d08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86ef9d08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738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3181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2532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2769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27094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58672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20300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0588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3959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96407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00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665475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21393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10117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6613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948292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02452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58301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355912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2628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550844" y="417028"/>
            <a:ext cx="6621137" cy="12449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 smtClean="0">
                <a:latin typeface="Bahnschrift Condensed" panose="020B0502040204020203" pitchFamily="34" charset="0"/>
              </a:rPr>
              <a:t>TEMA : BOLETA DE PAGO DE UN OBRERO DE CONSTRUCCION CIVIL</a:t>
            </a:r>
            <a:endParaRPr b="1" dirty="0">
              <a:latin typeface="Bahnschrift Condensed" panose="020B0502040204020203" pitchFamily="34" charset="0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441995" y="3092144"/>
            <a:ext cx="7893000" cy="14014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  <a:endParaRPr sz="21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1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Cautí Guzman, Angie Judith</a:t>
            </a:r>
            <a:endParaRPr sz="21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1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Rodríguez Valdez, Sebastian</a:t>
            </a:r>
            <a:endParaRPr sz="21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esultado de imagen para universidad contine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42" y="-36995"/>
            <a:ext cx="1363758" cy="136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441995" y="2077716"/>
            <a:ext cx="517792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s-PE" sz="2400" b="1" dirty="0" smtClean="0">
                <a:ln/>
                <a:solidFill>
                  <a:schemeClr val="accent3"/>
                </a:solidFill>
              </a:rPr>
              <a:t>CURSO: Fundamentos de Programación</a:t>
            </a:r>
            <a:endParaRPr lang="es-PE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52541" y="2597077"/>
            <a:ext cx="5519450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s-PE" sz="2400" b="1" dirty="0" smtClean="0">
                <a:ln/>
                <a:solidFill>
                  <a:schemeClr val="accent3"/>
                </a:solidFill>
              </a:rPr>
              <a:t>DOCENTE: Coronel Castillo, Eric Gustavo</a:t>
            </a:r>
            <a:endParaRPr lang="es-PE" sz="2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32" name="Picture 8" descr="Resultado de imagen para fundamentos de programac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91" y="1946808"/>
            <a:ext cx="2757392" cy="16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073782" y="4031881"/>
            <a:ext cx="21617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2019</a:t>
            </a:r>
            <a:endParaRPr lang="es-ES" sz="5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3628194" y="1208715"/>
            <a:ext cx="1806830" cy="1031029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Algerian" panose="04020705040A02060702" pitchFamily="82" charset="0"/>
              </a:rPr>
              <a:t>Hallar </a:t>
            </a:r>
            <a:r>
              <a:rPr lang="es" sz="2000" dirty="0" smtClean="0">
                <a:latin typeface="Algerian" panose="04020705040A02060702" pitchFamily="82" charset="0"/>
              </a:rPr>
              <a:t>ASIGNACION ESCOLAR</a:t>
            </a:r>
            <a:endParaRPr sz="2000" dirty="0">
              <a:latin typeface="Algerian" panose="04020705040A02060702" pitchFamily="82" charset="0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6029839" y="1626087"/>
            <a:ext cx="783224" cy="5070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1269425" y="1518675"/>
            <a:ext cx="1231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1568831" y="100493"/>
            <a:ext cx="1272881" cy="556225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INPUTS</a:t>
            </a:r>
            <a:endParaRPr b="1" dirty="0"/>
          </a:p>
        </p:txBody>
      </p:sp>
      <p:sp>
        <p:nvSpPr>
          <p:cNvPr id="107" name="Google Shape;107;p18"/>
          <p:cNvSpPr/>
          <p:nvPr/>
        </p:nvSpPr>
        <p:spPr>
          <a:xfrm>
            <a:off x="7307394" y="157969"/>
            <a:ext cx="1259193" cy="518211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OUTPUTS</a:t>
            </a:r>
            <a:endParaRPr b="1" dirty="0"/>
          </a:p>
        </p:txBody>
      </p:sp>
      <p:sp>
        <p:nvSpPr>
          <p:cNvPr id="108" name="Google Shape;108;p18"/>
          <p:cNvSpPr txBox="1"/>
          <p:nvPr/>
        </p:nvSpPr>
        <p:spPr>
          <a:xfrm>
            <a:off x="72079" y="1208715"/>
            <a:ext cx="2824319" cy="3240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176758" y="1458200"/>
            <a:ext cx="1520464" cy="6676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Asignación Escolar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842307" y="3562131"/>
            <a:ext cx="1996636" cy="755963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Algerian" panose="04020705040A02060702" pitchFamily="82" charset="0"/>
              </a:rPr>
              <a:t>Hallar </a:t>
            </a:r>
            <a:r>
              <a:rPr lang="es" sz="1800" dirty="0" smtClean="0">
                <a:latin typeface="Algerian" panose="04020705040A02060702" pitchFamily="82" charset="0"/>
              </a:rPr>
              <a:t>gratificacion</a:t>
            </a:r>
            <a:endParaRPr sz="1800" dirty="0">
              <a:latin typeface="Algerian" panose="04020705040A02060702" pitchFamily="82" charset="0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6029839" y="3708327"/>
            <a:ext cx="783224" cy="4357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101386" y="3724177"/>
            <a:ext cx="630000" cy="404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856866" y="1716065"/>
            <a:ext cx="630000" cy="3686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785386" y="1638778"/>
            <a:ext cx="1711566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91870" y="3414002"/>
            <a:ext cx="2698595" cy="34949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830705" y="3881491"/>
            <a:ext cx="1811062" cy="4044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7307394" y="3708327"/>
            <a:ext cx="1517081" cy="366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Gratificación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507041" y="490288"/>
            <a:ext cx="2049137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7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628194" y="2698414"/>
            <a:ext cx="1998083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8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  <p:sp>
        <p:nvSpPr>
          <p:cNvPr id="19" name="Google Shape;115;p18"/>
          <p:cNvSpPr txBox="1"/>
          <p:nvPr/>
        </p:nvSpPr>
        <p:spPr>
          <a:xfrm>
            <a:off x="640570" y="2139509"/>
            <a:ext cx="2001197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Cantidad de hijos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483497" y="4405745"/>
            <a:ext cx="4416067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 smtClean="0"/>
              <a:t>EXISTE CONDICION EN ESTE SERVICIO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38410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3842735" y="1229554"/>
            <a:ext cx="1806830" cy="1075967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latin typeface="Algerian" panose="04020705040A02060702" pitchFamily="82" charset="0"/>
              </a:rPr>
              <a:t>Hallar POR  HORAS EXTRAS 60%</a:t>
            </a:r>
            <a:endParaRPr sz="2000" dirty="0">
              <a:latin typeface="Algerian" panose="04020705040A02060702" pitchFamily="82" charset="0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983227" y="1459905"/>
            <a:ext cx="783224" cy="5070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1269425" y="1518675"/>
            <a:ext cx="1231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932389" y="177004"/>
            <a:ext cx="1272881" cy="556225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INPUTS</a:t>
            </a:r>
            <a:endParaRPr b="1" dirty="0"/>
          </a:p>
        </p:txBody>
      </p:sp>
      <p:sp>
        <p:nvSpPr>
          <p:cNvPr id="107" name="Google Shape;107;p18"/>
          <p:cNvSpPr/>
          <p:nvPr/>
        </p:nvSpPr>
        <p:spPr>
          <a:xfrm>
            <a:off x="7065472" y="138557"/>
            <a:ext cx="1259193" cy="518211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OUTPUTS</a:t>
            </a:r>
            <a:endParaRPr b="1" dirty="0"/>
          </a:p>
        </p:txBody>
      </p:sp>
      <p:sp>
        <p:nvSpPr>
          <p:cNvPr id="108" name="Google Shape;108;p18"/>
          <p:cNvSpPr txBox="1"/>
          <p:nvPr/>
        </p:nvSpPr>
        <p:spPr>
          <a:xfrm>
            <a:off x="156671" y="1016156"/>
            <a:ext cx="2824319" cy="3240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121517" y="1367391"/>
            <a:ext cx="1702958" cy="6115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Horas Extras 60%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842736" y="3422436"/>
            <a:ext cx="1806829" cy="1050676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latin typeface="Algerian" panose="04020705040A02060702" pitchFamily="82" charset="0"/>
              </a:rPr>
              <a:t>Hallar POR HORAS EXTRAS 100%</a:t>
            </a:r>
            <a:endParaRPr sz="1800" dirty="0">
              <a:latin typeface="Algerian" panose="04020705040A02060702" pitchFamily="82" charset="0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5983227" y="3675527"/>
            <a:ext cx="783224" cy="4357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192041" y="4112433"/>
            <a:ext cx="630000" cy="404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879073" y="1583193"/>
            <a:ext cx="630000" cy="3686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777660" y="1483921"/>
            <a:ext cx="1711566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80478" y="3388429"/>
            <a:ext cx="2698595" cy="34949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759591" y="3925048"/>
            <a:ext cx="1811062" cy="4044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7176484" y="3563176"/>
            <a:ext cx="1593023" cy="5964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Horas Extras 100%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721581" y="328319"/>
            <a:ext cx="2049137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9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842735" y="2766368"/>
            <a:ext cx="1998083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10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  <p:sp>
        <p:nvSpPr>
          <p:cNvPr id="19" name="Google Shape;115;p18"/>
          <p:cNvSpPr txBox="1"/>
          <p:nvPr/>
        </p:nvSpPr>
        <p:spPr>
          <a:xfrm>
            <a:off x="789658" y="1966968"/>
            <a:ext cx="1880805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Horas 60 Extras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15;p18"/>
          <p:cNvSpPr txBox="1"/>
          <p:nvPr/>
        </p:nvSpPr>
        <p:spPr>
          <a:xfrm>
            <a:off x="623450" y="4473112"/>
            <a:ext cx="2019986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Horas 1OO Extras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762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3805772" y="1252861"/>
            <a:ext cx="1951583" cy="1115395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Algerian" panose="04020705040A02060702" pitchFamily="82" charset="0"/>
              </a:rPr>
              <a:t>Hallar </a:t>
            </a:r>
            <a:r>
              <a:rPr lang="es" sz="2000" dirty="0" smtClean="0">
                <a:latin typeface="Algerian" panose="04020705040A02060702" pitchFamily="82" charset="0"/>
              </a:rPr>
              <a:t>DESCUENTO CONAFOVICER</a:t>
            </a:r>
            <a:endParaRPr sz="2000" dirty="0">
              <a:latin typeface="Algerian" panose="04020705040A02060702" pitchFamily="82" charset="0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6065945" y="1557026"/>
            <a:ext cx="783224" cy="5070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1269425" y="1518675"/>
            <a:ext cx="1231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1071120" y="185346"/>
            <a:ext cx="1272881" cy="556225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INPUTS</a:t>
            </a:r>
            <a:endParaRPr b="1" dirty="0"/>
          </a:p>
        </p:txBody>
      </p:sp>
      <p:sp>
        <p:nvSpPr>
          <p:cNvPr id="107" name="Google Shape;107;p18"/>
          <p:cNvSpPr/>
          <p:nvPr/>
        </p:nvSpPr>
        <p:spPr>
          <a:xfrm>
            <a:off x="7366809" y="325308"/>
            <a:ext cx="1259193" cy="518211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OUTPUTS</a:t>
            </a:r>
            <a:endParaRPr b="1" dirty="0"/>
          </a:p>
        </p:txBody>
      </p:sp>
      <p:sp>
        <p:nvSpPr>
          <p:cNvPr id="108" name="Google Shape;108;p18"/>
          <p:cNvSpPr txBox="1"/>
          <p:nvPr/>
        </p:nvSpPr>
        <p:spPr>
          <a:xfrm>
            <a:off x="72079" y="1296923"/>
            <a:ext cx="2824319" cy="3240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157759" y="1557026"/>
            <a:ext cx="1806867" cy="3948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CONAFOVICER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849875" y="3650961"/>
            <a:ext cx="1882336" cy="920556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Algerian" panose="04020705040A02060702" pitchFamily="82" charset="0"/>
              </a:rPr>
              <a:t>Hallar </a:t>
            </a:r>
            <a:r>
              <a:rPr lang="es" sz="1800" dirty="0" smtClean="0">
                <a:latin typeface="Algerian" panose="04020705040A02060702" pitchFamily="82" charset="0"/>
              </a:rPr>
              <a:t>DESCUENTO ONP</a:t>
            </a:r>
            <a:endParaRPr sz="1800" dirty="0">
              <a:latin typeface="Algerian" panose="04020705040A02060702" pitchFamily="82" charset="0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6187636" y="3797056"/>
            <a:ext cx="783224" cy="4357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083097" y="3842850"/>
            <a:ext cx="630000" cy="404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067401" y="1626214"/>
            <a:ext cx="630000" cy="3686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811213" y="1818563"/>
            <a:ext cx="1711566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25568" y="3493357"/>
            <a:ext cx="2698595" cy="34949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761465" y="4018296"/>
            <a:ext cx="1811062" cy="4044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7362097" y="3845897"/>
            <a:ext cx="1398189" cy="366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ONP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716226" y="550577"/>
            <a:ext cx="2049137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11 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767280" y="3001507"/>
            <a:ext cx="1998083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12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60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3664132" y="642770"/>
            <a:ext cx="1998083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13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  <p:sp>
        <p:nvSpPr>
          <p:cNvPr id="4" name="Google Shape;110;p18"/>
          <p:cNvSpPr/>
          <p:nvPr/>
        </p:nvSpPr>
        <p:spPr>
          <a:xfrm>
            <a:off x="3664132" y="2357626"/>
            <a:ext cx="1882336" cy="920556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Algerian" panose="04020705040A02060702" pitchFamily="82" charset="0"/>
              </a:rPr>
              <a:t>Hallar </a:t>
            </a:r>
            <a:r>
              <a:rPr lang="es" sz="1800" dirty="0" smtClean="0">
                <a:latin typeface="Algerian" panose="04020705040A02060702" pitchFamily="82" charset="0"/>
              </a:rPr>
              <a:t>IMPORTE TOTAL</a:t>
            </a:r>
            <a:endParaRPr sz="1800" dirty="0">
              <a:latin typeface="Algerian" panose="04020705040A02060702" pitchFamily="82" charset="0"/>
            </a:endParaRPr>
          </a:p>
        </p:txBody>
      </p:sp>
      <p:sp>
        <p:nvSpPr>
          <p:cNvPr id="5" name="Google Shape;106;p18"/>
          <p:cNvSpPr/>
          <p:nvPr/>
        </p:nvSpPr>
        <p:spPr>
          <a:xfrm>
            <a:off x="1071120" y="185346"/>
            <a:ext cx="1272881" cy="556225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INPUTS</a:t>
            </a:r>
            <a:endParaRPr b="1" dirty="0"/>
          </a:p>
        </p:txBody>
      </p:sp>
      <p:sp>
        <p:nvSpPr>
          <p:cNvPr id="6" name="Google Shape;107;p18"/>
          <p:cNvSpPr/>
          <p:nvPr/>
        </p:nvSpPr>
        <p:spPr>
          <a:xfrm>
            <a:off x="6982346" y="223360"/>
            <a:ext cx="1259193" cy="518211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OUTPUTS</a:t>
            </a:r>
            <a:endParaRPr b="1" dirty="0"/>
          </a:p>
        </p:txBody>
      </p:sp>
      <p:sp>
        <p:nvSpPr>
          <p:cNvPr id="7" name="Google Shape;114;p18"/>
          <p:cNvSpPr/>
          <p:nvPr/>
        </p:nvSpPr>
        <p:spPr>
          <a:xfrm>
            <a:off x="2710860" y="2625075"/>
            <a:ext cx="630000" cy="3686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4;p18"/>
          <p:cNvSpPr/>
          <p:nvPr/>
        </p:nvSpPr>
        <p:spPr>
          <a:xfrm flipV="1">
            <a:off x="5869740" y="2498955"/>
            <a:ext cx="630000" cy="4428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9;p18"/>
          <p:cNvSpPr txBox="1"/>
          <p:nvPr/>
        </p:nvSpPr>
        <p:spPr>
          <a:xfrm>
            <a:off x="7136978" y="2442592"/>
            <a:ext cx="1632950" cy="6553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IMPORTE TOTAL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8;p18"/>
          <p:cNvSpPr txBox="1"/>
          <p:nvPr/>
        </p:nvSpPr>
        <p:spPr>
          <a:xfrm>
            <a:off x="169274" y="1421614"/>
            <a:ext cx="2824319" cy="3240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/>
          <p:cNvSpPr txBox="1"/>
          <p:nvPr/>
        </p:nvSpPr>
        <p:spPr>
          <a:xfrm>
            <a:off x="632435" y="1936461"/>
            <a:ext cx="1711566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15;p18"/>
          <p:cNvSpPr txBox="1"/>
          <p:nvPr/>
        </p:nvSpPr>
        <p:spPr>
          <a:xfrm>
            <a:off x="547815" y="2460151"/>
            <a:ext cx="1880805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Horas 60 Extras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/>
          <p:cNvSpPr txBox="1"/>
          <p:nvPr/>
        </p:nvSpPr>
        <p:spPr>
          <a:xfrm>
            <a:off x="478224" y="3008710"/>
            <a:ext cx="2019986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Horas 1OO Extras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5;p18"/>
          <p:cNvSpPr txBox="1"/>
          <p:nvPr/>
        </p:nvSpPr>
        <p:spPr>
          <a:xfrm>
            <a:off x="580834" y="3532400"/>
            <a:ext cx="2001197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Cantidad de hijos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62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0;p18"/>
          <p:cNvSpPr txBox="1">
            <a:spLocks/>
          </p:cNvSpPr>
          <p:nvPr/>
        </p:nvSpPr>
        <p:spPr>
          <a:xfrm>
            <a:off x="0" y="77066"/>
            <a:ext cx="4218709" cy="708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s-PE" b="1" dirty="0" smtClean="0">
                <a:latin typeface="Bahnschrift" panose="020B0502040204020203" pitchFamily="34" charset="0"/>
              </a:rPr>
              <a:t>Ventana de interface</a:t>
            </a:r>
            <a:endParaRPr lang="es-PE" b="1" dirty="0">
              <a:latin typeface="Bahnschrift" panose="020B0502040204020203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85800" y="868219"/>
            <a:ext cx="8323118" cy="42025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7940389" y="4594730"/>
            <a:ext cx="872836" cy="4156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SALIR</a:t>
            </a:r>
            <a:endParaRPr lang="es-PE" dirty="0"/>
          </a:p>
        </p:txBody>
      </p:sp>
      <p:sp>
        <p:nvSpPr>
          <p:cNvPr id="6" name="Rectángulo 5"/>
          <p:cNvSpPr/>
          <p:nvPr/>
        </p:nvSpPr>
        <p:spPr>
          <a:xfrm>
            <a:off x="6625073" y="4630116"/>
            <a:ext cx="1019174" cy="4156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LIMPIAR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5288108" y="4604031"/>
            <a:ext cx="1040823" cy="4156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CALCULAR</a:t>
            </a:r>
            <a:endParaRPr lang="es-PE" dirty="0"/>
          </a:p>
        </p:txBody>
      </p:sp>
      <p:sp>
        <p:nvSpPr>
          <p:cNvPr id="8" name="Rectángulo 7"/>
          <p:cNvSpPr/>
          <p:nvPr/>
        </p:nvSpPr>
        <p:spPr>
          <a:xfrm>
            <a:off x="1085850" y="1162187"/>
            <a:ext cx="7491845" cy="15690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101436" y="2836716"/>
            <a:ext cx="7491845" cy="1697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/>
          <p:cNvSpPr txBox="1"/>
          <p:nvPr/>
        </p:nvSpPr>
        <p:spPr>
          <a:xfrm>
            <a:off x="1066801" y="2641265"/>
            <a:ext cx="1278083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 smtClean="0"/>
              <a:t>REPORTE</a:t>
            </a:r>
            <a:endParaRPr lang="es-PE" sz="16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066801" y="992910"/>
            <a:ext cx="1634837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 smtClean="0"/>
              <a:t>DESCRIPCION</a:t>
            </a:r>
            <a:endParaRPr lang="es-PE" sz="1600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118754" y="1356196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Nombres y Apellidos:</a:t>
            </a:r>
            <a:endParaRPr lang="es-PE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300596" y="167979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DNI:</a:t>
            </a:r>
            <a:endParaRPr lang="es-PE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219201" y="1987567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Categoría:</a:t>
            </a:r>
            <a:endParaRPr lang="es-PE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233055" y="2333488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H.R.Extra 60%:</a:t>
            </a:r>
            <a:endParaRPr lang="es-PE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256935" y="1387377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Números de hijos:</a:t>
            </a:r>
            <a:endParaRPr lang="es-PE" dirty="0"/>
          </a:p>
        </p:txBody>
      </p:sp>
      <p:sp>
        <p:nvSpPr>
          <p:cNvPr id="17" name="CuadroTexto 16"/>
          <p:cNvSpPr txBox="1"/>
          <p:nvPr/>
        </p:nvSpPr>
        <p:spPr>
          <a:xfrm>
            <a:off x="5341792" y="2350454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H.R.Extra 100%:</a:t>
            </a:r>
            <a:endParaRPr lang="es-PE" dirty="0"/>
          </a:p>
        </p:txBody>
      </p:sp>
      <p:sp>
        <p:nvSpPr>
          <p:cNvPr id="18" name="CuadroTexto 17"/>
          <p:cNvSpPr txBox="1"/>
          <p:nvPr/>
        </p:nvSpPr>
        <p:spPr>
          <a:xfrm>
            <a:off x="5288108" y="169292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Días Laborales</a:t>
            </a:r>
            <a:endParaRPr lang="es-PE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288108" y="2017945"/>
            <a:ext cx="1336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Gratificación:</a:t>
            </a:r>
            <a:endParaRPr lang="es-PE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085850" y="301741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Remune. Básica:</a:t>
            </a:r>
            <a:endParaRPr lang="es-PE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118754" y="356956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BUC:</a:t>
            </a:r>
            <a:endParaRPr lang="es-PE" dirty="0"/>
          </a:p>
        </p:txBody>
      </p:sp>
      <p:sp>
        <p:nvSpPr>
          <p:cNvPr id="22" name="CuadroTexto 21"/>
          <p:cNvSpPr txBox="1"/>
          <p:nvPr/>
        </p:nvSpPr>
        <p:spPr>
          <a:xfrm>
            <a:off x="1120485" y="3287702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Dominical:</a:t>
            </a:r>
            <a:endParaRPr lang="es-PE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85850" y="3828957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Asignación Escolar:</a:t>
            </a:r>
            <a:endParaRPr lang="es-PE" dirty="0"/>
          </a:p>
        </p:txBody>
      </p:sp>
      <p:sp>
        <p:nvSpPr>
          <p:cNvPr id="24" name="CuadroTexto 23"/>
          <p:cNvSpPr txBox="1"/>
          <p:nvPr/>
        </p:nvSpPr>
        <p:spPr>
          <a:xfrm>
            <a:off x="1085850" y="414208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H.R.Extra 60%:</a:t>
            </a:r>
            <a:endParaRPr lang="es-PE" dirty="0"/>
          </a:p>
        </p:txBody>
      </p:sp>
      <p:sp>
        <p:nvSpPr>
          <p:cNvPr id="25" name="CuadroTexto 24"/>
          <p:cNvSpPr txBox="1"/>
          <p:nvPr/>
        </p:nvSpPr>
        <p:spPr>
          <a:xfrm>
            <a:off x="4894119" y="2863530"/>
            <a:ext cx="18288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PE" dirty="0" smtClean="0"/>
              <a:t>H.R.Extra 100%:</a:t>
            </a:r>
            <a:endParaRPr lang="es-PE" dirty="0"/>
          </a:p>
        </p:txBody>
      </p:sp>
      <p:sp>
        <p:nvSpPr>
          <p:cNvPr id="26" name="CuadroTexto 25"/>
          <p:cNvSpPr txBox="1"/>
          <p:nvPr/>
        </p:nvSpPr>
        <p:spPr>
          <a:xfrm>
            <a:off x="4894119" y="31447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Vacaciones:</a:t>
            </a:r>
            <a:endParaRPr lang="es-PE" dirty="0"/>
          </a:p>
        </p:txBody>
      </p:sp>
      <p:sp>
        <p:nvSpPr>
          <p:cNvPr id="27" name="CuadroTexto 26"/>
          <p:cNvSpPr txBox="1"/>
          <p:nvPr/>
        </p:nvSpPr>
        <p:spPr>
          <a:xfrm>
            <a:off x="4894119" y="343651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Indemnización: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084367" y="1398266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Rectángulo 28"/>
          <p:cNvSpPr/>
          <p:nvPr/>
        </p:nvSpPr>
        <p:spPr>
          <a:xfrm>
            <a:off x="3084366" y="1705029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Rectángulo 29"/>
          <p:cNvSpPr/>
          <p:nvPr/>
        </p:nvSpPr>
        <p:spPr>
          <a:xfrm>
            <a:off x="6865792" y="1745611"/>
            <a:ext cx="1608859" cy="25508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Rectángulo 30"/>
          <p:cNvSpPr/>
          <p:nvPr/>
        </p:nvSpPr>
        <p:spPr>
          <a:xfrm>
            <a:off x="6865792" y="1398266"/>
            <a:ext cx="1608860" cy="26421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Rectángulo 31"/>
          <p:cNvSpPr/>
          <p:nvPr/>
        </p:nvSpPr>
        <p:spPr>
          <a:xfrm>
            <a:off x="3099954" y="2031297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Rectángulo 32"/>
          <p:cNvSpPr/>
          <p:nvPr/>
        </p:nvSpPr>
        <p:spPr>
          <a:xfrm>
            <a:off x="3084366" y="2375558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Rectángulo 33"/>
          <p:cNvSpPr/>
          <p:nvPr/>
        </p:nvSpPr>
        <p:spPr>
          <a:xfrm>
            <a:off x="6865792" y="2083826"/>
            <a:ext cx="1608860" cy="23110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Rectángulo 34"/>
          <p:cNvSpPr/>
          <p:nvPr/>
        </p:nvSpPr>
        <p:spPr>
          <a:xfrm>
            <a:off x="6865792" y="2350454"/>
            <a:ext cx="1608859" cy="26570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CuadroTexto 35"/>
          <p:cNvSpPr txBox="1"/>
          <p:nvPr/>
        </p:nvSpPr>
        <p:spPr>
          <a:xfrm>
            <a:off x="4877664" y="3744287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Gratificación</a:t>
            </a:r>
            <a:endParaRPr lang="es-PE" dirty="0"/>
          </a:p>
        </p:txBody>
      </p:sp>
      <p:sp>
        <p:nvSpPr>
          <p:cNvPr id="37" name="CuadroTexto 36"/>
          <p:cNvSpPr txBox="1"/>
          <p:nvPr/>
        </p:nvSpPr>
        <p:spPr>
          <a:xfrm>
            <a:off x="4878531" y="398819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>
                <a:solidFill>
                  <a:srgbClr val="FF0000"/>
                </a:solidFill>
              </a:rPr>
              <a:t>DESCUENTO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4862945" y="419590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>
                <a:solidFill>
                  <a:srgbClr val="002060"/>
                </a:solidFill>
              </a:rPr>
              <a:t>Importe Total</a:t>
            </a:r>
            <a:endParaRPr lang="es-PE" b="1" dirty="0">
              <a:solidFill>
                <a:srgbClr val="002060"/>
              </a:solidFill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6420714" y="2943054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9" name="Rectángulo 48"/>
          <p:cNvSpPr/>
          <p:nvPr/>
        </p:nvSpPr>
        <p:spPr>
          <a:xfrm>
            <a:off x="6418119" y="3213378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0" name="Rectángulo 49"/>
          <p:cNvSpPr/>
          <p:nvPr/>
        </p:nvSpPr>
        <p:spPr>
          <a:xfrm>
            <a:off x="6418118" y="3485534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1" name="Rectángulo 50"/>
          <p:cNvSpPr/>
          <p:nvPr/>
        </p:nvSpPr>
        <p:spPr>
          <a:xfrm>
            <a:off x="6418117" y="3767547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Rectángulo 51"/>
          <p:cNvSpPr/>
          <p:nvPr/>
        </p:nvSpPr>
        <p:spPr>
          <a:xfrm>
            <a:off x="6418117" y="4020166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3" name="Rectángulo 52"/>
          <p:cNvSpPr/>
          <p:nvPr/>
        </p:nvSpPr>
        <p:spPr>
          <a:xfrm>
            <a:off x="6428508" y="4283428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4" name="Rectángulo 53"/>
          <p:cNvSpPr/>
          <p:nvPr/>
        </p:nvSpPr>
        <p:spPr>
          <a:xfrm>
            <a:off x="2727613" y="4171610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5" name="Rectángulo 54"/>
          <p:cNvSpPr/>
          <p:nvPr/>
        </p:nvSpPr>
        <p:spPr>
          <a:xfrm>
            <a:off x="2802948" y="3865762"/>
            <a:ext cx="1953490" cy="226243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6" name="Rectángulo 55"/>
          <p:cNvSpPr/>
          <p:nvPr/>
        </p:nvSpPr>
        <p:spPr>
          <a:xfrm>
            <a:off x="2736273" y="3597351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7" name="Rectángulo 56"/>
          <p:cNvSpPr/>
          <p:nvPr/>
        </p:nvSpPr>
        <p:spPr>
          <a:xfrm>
            <a:off x="2718957" y="3080099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8" name="Rectángulo 57"/>
          <p:cNvSpPr/>
          <p:nvPr/>
        </p:nvSpPr>
        <p:spPr>
          <a:xfrm>
            <a:off x="2736273" y="3327745"/>
            <a:ext cx="2053937" cy="22363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83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1" y="445025"/>
            <a:ext cx="4084029" cy="707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b="1" dirty="0" smtClean="0">
                <a:latin typeface="Bahnschrift" panose="020B0502040204020203" pitchFamily="34" charset="0"/>
              </a:rPr>
              <a:t>C</a:t>
            </a:r>
            <a:r>
              <a:rPr lang="es" sz="2800" b="1" dirty="0" smtClean="0">
                <a:latin typeface="Bahnschrift" panose="020B0502040204020203" pitchFamily="34" charset="0"/>
              </a:rPr>
              <a:t>ategoría : operario</a:t>
            </a:r>
            <a:endParaRPr sz="2800" b="1" dirty="0">
              <a:latin typeface="Bahnschrift" panose="020B0502040204020203" pitchFamily="34" charset="0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163" y="1518500"/>
            <a:ext cx="8133674" cy="2798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7375"/>
            <a:ext cx="8207524" cy="30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4"/>
          <p:cNvSpPr txBox="1">
            <a:spLocks/>
          </p:cNvSpPr>
          <p:nvPr/>
        </p:nvSpPr>
        <p:spPr>
          <a:xfrm>
            <a:off x="331433" y="349967"/>
            <a:ext cx="4084029" cy="707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27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s-PE" sz="2800" b="1" dirty="0" smtClean="0">
                <a:latin typeface="Bahnschrift" panose="020B0502040204020203" pitchFamily="34" charset="0"/>
              </a:rPr>
              <a:t>Categoría: oficial</a:t>
            </a:r>
            <a:endParaRPr lang="es-PE" sz="2800" b="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25" y="1270325"/>
            <a:ext cx="8368776" cy="29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2;p14"/>
          <p:cNvSpPr txBox="1">
            <a:spLocks/>
          </p:cNvSpPr>
          <p:nvPr/>
        </p:nvSpPr>
        <p:spPr>
          <a:xfrm>
            <a:off x="331433" y="349967"/>
            <a:ext cx="4084029" cy="707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 sz="27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s-PE" sz="2800" b="1" dirty="0" smtClean="0">
                <a:latin typeface="Bahnschrift" panose="020B0502040204020203" pitchFamily="34" charset="0"/>
              </a:rPr>
              <a:t>Categoría: peón</a:t>
            </a:r>
            <a:endParaRPr lang="es-PE" sz="2800" b="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63" y="532735"/>
            <a:ext cx="5791956" cy="16141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37" y="2679587"/>
            <a:ext cx="5779282" cy="16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23820"/>
              </p:ext>
            </p:extLst>
          </p:nvPr>
        </p:nvGraphicFramePr>
        <p:xfrm>
          <a:off x="3013543" y="715613"/>
          <a:ext cx="5731900" cy="343129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30285">
                  <a:extLst>
                    <a:ext uri="{9D8B030D-6E8A-4147-A177-3AD203B41FA5}">
                      <a16:colId xmlns:a16="http://schemas.microsoft.com/office/drawing/2014/main" val="1025454026"/>
                    </a:ext>
                  </a:extLst>
                </a:gridCol>
                <a:gridCol w="860323">
                  <a:extLst>
                    <a:ext uri="{9D8B030D-6E8A-4147-A177-3AD203B41FA5}">
                      <a16:colId xmlns:a16="http://schemas.microsoft.com/office/drawing/2014/main" val="2078253223"/>
                    </a:ext>
                  </a:extLst>
                </a:gridCol>
                <a:gridCol w="860323">
                  <a:extLst>
                    <a:ext uri="{9D8B030D-6E8A-4147-A177-3AD203B41FA5}">
                      <a16:colId xmlns:a16="http://schemas.microsoft.com/office/drawing/2014/main" val="3280545939"/>
                    </a:ext>
                  </a:extLst>
                </a:gridCol>
                <a:gridCol w="860323">
                  <a:extLst>
                    <a:ext uri="{9D8B030D-6E8A-4147-A177-3AD203B41FA5}">
                      <a16:colId xmlns:a16="http://schemas.microsoft.com/office/drawing/2014/main" val="4218595795"/>
                    </a:ext>
                  </a:extLst>
                </a:gridCol>
                <a:gridCol w="860323">
                  <a:extLst>
                    <a:ext uri="{9D8B030D-6E8A-4147-A177-3AD203B41FA5}">
                      <a16:colId xmlns:a16="http://schemas.microsoft.com/office/drawing/2014/main" val="3793946969"/>
                    </a:ext>
                  </a:extLst>
                </a:gridCol>
                <a:gridCol w="860323">
                  <a:extLst>
                    <a:ext uri="{9D8B030D-6E8A-4147-A177-3AD203B41FA5}">
                      <a16:colId xmlns:a16="http://schemas.microsoft.com/office/drawing/2014/main" val="45091080"/>
                    </a:ext>
                  </a:extLst>
                </a:gridCol>
              </a:tblGrid>
              <a:tr h="25511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OPERARIO</a:t>
                      </a:r>
                      <a:endParaRPr lang="en-US" sz="1200" b="1" i="0" u="none" strike="noStrike" dirty="0">
                        <a:solidFill>
                          <a:srgbClr val="24406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706412047"/>
                  </a:ext>
                </a:extLst>
              </a:tr>
              <a:tr h="18222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MICHAEL ALEJANDRO PORRAS COLOS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FECHA: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06/05/2018 - 11/05/2018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3862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marL="0" marR="0" indent="0" algn="ct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u="none" strike="noStrike" dirty="0" smtClean="0">
                          <a:effectLst/>
                        </a:rPr>
                        <a:t>N° de Dias 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r>
                        <a:rPr lang="en-US" sz="800" u="none" strike="noStrike" dirty="0" smtClean="0">
                          <a:effectLst/>
                        </a:rPr>
                        <a:t>TOTAL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ctr"/>
                </a:tc>
                <a:extLst>
                  <a:ext uri="{0D108BD9-81ED-4DB2-BD59-A6C34878D82A}">
                    <a16:rowId xmlns:a16="http://schemas.microsoft.com/office/drawing/2014/main" val="1444613226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JORNAL BÁSICO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67.2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403.2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2954347586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DSO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11.20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67.2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3035987724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BUC  32%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21.50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129.024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2922106712"/>
                  </a:ext>
                </a:extLst>
              </a:tr>
              <a:tr h="32982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BONIFICACIÓN POR MOBILIDAD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7.2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43.2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2925941507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INDEMNIZACION 15%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10.08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60.48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931083075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VACACIONES 10%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6.72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1713979502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GRATIFICACIONES FP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12.80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89.6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3747171505"/>
                  </a:ext>
                </a:extLst>
              </a:tr>
              <a:tr h="32982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TOTAL BRUTO SALARIOS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833.02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3874203683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DESCUENTO SNP 13%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83.17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1437960010"/>
                  </a:ext>
                </a:extLst>
              </a:tr>
              <a:tr h="1822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DESCUENTO CONAFOVICER 2%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9.41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2475677849"/>
                  </a:ext>
                </a:extLst>
              </a:tr>
              <a:tr h="32982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PAGO NETO SEMANAL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S/. 740.45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4008373250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extLst>
                  <a:ext uri="{0D108BD9-81ED-4DB2-BD59-A6C34878D82A}">
                    <a16:rowId xmlns:a16="http://schemas.microsoft.com/office/drawing/2014/main" val="3207677355"/>
                  </a:ext>
                </a:extLst>
              </a:tr>
              <a:tr h="182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GERENTE GENERAL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MICHAEL ALEJANDRO PORRAS COLOS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67" marR="7267" marT="7267" marB="0" anchor="b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34474"/>
                  </a:ext>
                </a:extLst>
              </a:tr>
            </a:tbl>
          </a:graphicData>
        </a:graphic>
      </p:graphicFrame>
      <p:sp>
        <p:nvSpPr>
          <p:cNvPr id="6" name="Google Shape;100;p18"/>
          <p:cNvSpPr txBox="1">
            <a:spLocks noGrp="1"/>
          </p:cNvSpPr>
          <p:nvPr>
            <p:ph type="title" idx="4294967295"/>
          </p:nvPr>
        </p:nvSpPr>
        <p:spPr>
          <a:xfrm>
            <a:off x="357808" y="1565677"/>
            <a:ext cx="2274073" cy="22032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latin typeface="Bahnschrift" panose="020B0502040204020203" pitchFamily="34" charset="0"/>
              </a:rPr>
              <a:t>E</a:t>
            </a:r>
            <a:r>
              <a:rPr lang="es" sz="3600" b="1" dirty="0" smtClean="0">
                <a:latin typeface="Bahnschrift" panose="020B0502040204020203" pitchFamily="34" charset="0"/>
              </a:rPr>
              <a:t>jemplo de boleta</a:t>
            </a:r>
            <a:endParaRPr sz="36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32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 idx="4294967295"/>
          </p:nvPr>
        </p:nvSpPr>
        <p:spPr>
          <a:xfrm>
            <a:off x="0" y="253712"/>
            <a:ext cx="5900738" cy="708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Bahnschrift" panose="020B0502040204020203" pitchFamily="34" charset="0"/>
              </a:rPr>
              <a:t>Determinación de los servicios</a:t>
            </a:r>
            <a:endParaRPr b="1" dirty="0">
              <a:latin typeface="Bahnschrift" panose="020B0502040204020203" pitchFamily="34" charset="0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875203" y="2124901"/>
            <a:ext cx="1806830" cy="81799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Algerian" panose="04020705040A02060702" pitchFamily="82" charset="0"/>
              </a:rPr>
              <a:t>Hallar Jornal</a:t>
            </a:r>
            <a:endParaRPr sz="2000" dirty="0">
              <a:latin typeface="Algerian" panose="04020705040A02060702" pitchFamily="82" charset="0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6206983" y="2290202"/>
            <a:ext cx="783224" cy="5070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1269425" y="1518675"/>
            <a:ext cx="1231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1367582" y="1021440"/>
            <a:ext cx="1272881" cy="556225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INPUTS</a:t>
            </a:r>
            <a:endParaRPr b="1" dirty="0"/>
          </a:p>
        </p:txBody>
      </p:sp>
      <p:sp>
        <p:nvSpPr>
          <p:cNvPr id="107" name="Google Shape;107;p18"/>
          <p:cNvSpPr/>
          <p:nvPr/>
        </p:nvSpPr>
        <p:spPr>
          <a:xfrm>
            <a:off x="7127914" y="1000464"/>
            <a:ext cx="1311754" cy="518211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OUTPUTS</a:t>
            </a:r>
            <a:endParaRPr sz="1800" b="1" dirty="0"/>
          </a:p>
        </p:txBody>
      </p:sp>
      <p:sp>
        <p:nvSpPr>
          <p:cNvPr id="108" name="Google Shape;108;p18"/>
          <p:cNvSpPr txBox="1"/>
          <p:nvPr/>
        </p:nvSpPr>
        <p:spPr>
          <a:xfrm>
            <a:off x="87772" y="2104225"/>
            <a:ext cx="2824319" cy="3240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381508" y="2290202"/>
            <a:ext cx="1199716" cy="3948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ornal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933978" y="3954902"/>
            <a:ext cx="1806829" cy="755963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Algerian" panose="04020705040A02060702" pitchFamily="82" charset="0"/>
              </a:rPr>
              <a:t>Hallar Dominical</a:t>
            </a:r>
            <a:endParaRPr sz="1800" dirty="0">
              <a:latin typeface="Algerian" panose="04020705040A02060702" pitchFamily="82" charset="0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6191934" y="4057475"/>
            <a:ext cx="783224" cy="4357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175792" y="4176618"/>
            <a:ext cx="630000" cy="404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063232" y="2399435"/>
            <a:ext cx="630000" cy="3686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789659" y="2585138"/>
            <a:ext cx="1711566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49011" y="3845721"/>
            <a:ext cx="2698595" cy="34949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979794" y="4378658"/>
            <a:ext cx="1811062" cy="4044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7426286" y="4063781"/>
            <a:ext cx="1398189" cy="366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Dominical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720382" y="1518675"/>
            <a:ext cx="2049137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1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838352" y="3368047"/>
            <a:ext cx="1998083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2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3856935" y="1475862"/>
            <a:ext cx="1806830" cy="81799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Algerian" panose="04020705040A02060702" pitchFamily="82" charset="0"/>
              </a:rPr>
              <a:t>Hallar </a:t>
            </a:r>
            <a:r>
              <a:rPr lang="es" sz="2000" dirty="0" smtClean="0">
                <a:latin typeface="Algerian" panose="04020705040A02060702" pitchFamily="82" charset="0"/>
              </a:rPr>
              <a:t>BUC</a:t>
            </a:r>
            <a:endParaRPr sz="2000" dirty="0">
              <a:latin typeface="Algerian" panose="04020705040A02060702" pitchFamily="82" charset="0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6108837" y="1678466"/>
            <a:ext cx="783224" cy="5070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1269425" y="1518675"/>
            <a:ext cx="1231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1613782" y="287294"/>
            <a:ext cx="1272881" cy="556225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INPUTS</a:t>
            </a:r>
            <a:endParaRPr b="1" dirty="0"/>
          </a:p>
        </p:txBody>
      </p:sp>
      <p:sp>
        <p:nvSpPr>
          <p:cNvPr id="107" name="Google Shape;107;p18"/>
          <p:cNvSpPr/>
          <p:nvPr/>
        </p:nvSpPr>
        <p:spPr>
          <a:xfrm>
            <a:off x="7366809" y="325308"/>
            <a:ext cx="1259193" cy="518211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OUTPUTS</a:t>
            </a:r>
            <a:endParaRPr b="1" dirty="0"/>
          </a:p>
        </p:txBody>
      </p:sp>
      <p:sp>
        <p:nvSpPr>
          <p:cNvPr id="108" name="Google Shape;108;p18"/>
          <p:cNvSpPr txBox="1"/>
          <p:nvPr/>
        </p:nvSpPr>
        <p:spPr>
          <a:xfrm>
            <a:off x="132096" y="1433270"/>
            <a:ext cx="2824319" cy="3240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337133" y="1678466"/>
            <a:ext cx="1199716" cy="3948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BUC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856935" y="3760551"/>
            <a:ext cx="1806829" cy="755963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Algerian" panose="04020705040A02060702" pitchFamily="82" charset="0"/>
              </a:rPr>
              <a:t>Hallar </a:t>
            </a:r>
            <a:r>
              <a:rPr lang="es" sz="1800" dirty="0" smtClean="0">
                <a:latin typeface="Algerian" panose="04020705040A02060702" pitchFamily="82" charset="0"/>
              </a:rPr>
              <a:t>MOVILIDAD</a:t>
            </a:r>
            <a:endParaRPr sz="1800" dirty="0">
              <a:latin typeface="Algerian" panose="04020705040A02060702" pitchFamily="82" charset="0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6153413" y="3899401"/>
            <a:ext cx="783224" cy="4357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007115" y="3936491"/>
            <a:ext cx="630000" cy="404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096863" y="1786691"/>
            <a:ext cx="630000" cy="3686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839326" y="1931998"/>
            <a:ext cx="1711566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739830" y="3936491"/>
            <a:ext cx="1811062" cy="4044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7366809" y="3899401"/>
            <a:ext cx="1398189" cy="366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Movilidad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698881" y="604682"/>
            <a:ext cx="2049137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3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724394" y="3055257"/>
            <a:ext cx="1998083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4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05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3554483" y="1504480"/>
            <a:ext cx="2251902" cy="81799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Algerian" panose="04020705040A02060702" pitchFamily="82" charset="0"/>
              </a:rPr>
              <a:t>Hallar </a:t>
            </a:r>
            <a:r>
              <a:rPr lang="es" sz="2000" dirty="0" smtClean="0">
                <a:latin typeface="Algerian" panose="04020705040A02060702" pitchFamily="82" charset="0"/>
              </a:rPr>
              <a:t>indenmizacion</a:t>
            </a:r>
            <a:endParaRPr sz="2000" dirty="0">
              <a:latin typeface="Algerian" panose="04020705040A02060702" pitchFamily="82" charset="0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6072858" y="1710110"/>
            <a:ext cx="783224" cy="5070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1269425" y="1518675"/>
            <a:ext cx="1231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1613782" y="287294"/>
            <a:ext cx="1272881" cy="556225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INPUTS</a:t>
            </a:r>
            <a:endParaRPr b="1" dirty="0"/>
          </a:p>
        </p:txBody>
      </p:sp>
      <p:sp>
        <p:nvSpPr>
          <p:cNvPr id="107" name="Google Shape;107;p18"/>
          <p:cNvSpPr/>
          <p:nvPr/>
        </p:nvSpPr>
        <p:spPr>
          <a:xfrm>
            <a:off x="7366809" y="325308"/>
            <a:ext cx="1259193" cy="518211"/>
          </a:xfrm>
          <a:prstGeom prst="flowChartTerminator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OUTPUTS</a:t>
            </a:r>
            <a:endParaRPr b="1" dirty="0"/>
          </a:p>
        </p:txBody>
      </p:sp>
      <p:sp>
        <p:nvSpPr>
          <p:cNvPr id="108" name="Google Shape;108;p18"/>
          <p:cNvSpPr txBox="1"/>
          <p:nvPr/>
        </p:nvSpPr>
        <p:spPr>
          <a:xfrm>
            <a:off x="72079" y="1414075"/>
            <a:ext cx="2824319" cy="3240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127777" y="1801227"/>
            <a:ext cx="1696698" cy="3948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Indenmización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731997" y="3733257"/>
            <a:ext cx="1806829" cy="755963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Algerian" panose="04020705040A02060702" pitchFamily="82" charset="0"/>
              </a:rPr>
              <a:t>Hallar </a:t>
            </a:r>
            <a:r>
              <a:rPr lang="es" sz="1800" dirty="0" smtClean="0">
                <a:latin typeface="Algerian" panose="04020705040A02060702" pitchFamily="82" charset="0"/>
              </a:rPr>
              <a:t>vacaciones</a:t>
            </a:r>
            <a:endParaRPr sz="1800" dirty="0">
              <a:latin typeface="Algerian" panose="04020705040A02060702" pitchFamily="82" charset="0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5922867" y="3893382"/>
            <a:ext cx="783224" cy="4357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2903173" y="3881905"/>
            <a:ext cx="630000" cy="404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767299" y="1848485"/>
            <a:ext cx="630000" cy="3686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13186" y="1922606"/>
            <a:ext cx="1711566" cy="3577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34940" y="3509178"/>
            <a:ext cx="2698595" cy="34949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Categoria del </a:t>
            </a: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trabajador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13186" y="4025586"/>
            <a:ext cx="1811062" cy="4044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latin typeface="Open Sans"/>
                <a:ea typeface="Open Sans"/>
                <a:cs typeface="Open Sans"/>
                <a:sym typeface="Open Sans"/>
              </a:rPr>
              <a:t>Días laborados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7227813" y="3928088"/>
            <a:ext cx="1398189" cy="366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>
                <a:latin typeface="Open Sans"/>
                <a:ea typeface="Open Sans"/>
                <a:cs typeface="Open Sans"/>
                <a:sym typeface="Open Sans"/>
              </a:rPr>
              <a:t>Vacaciones</a:t>
            </a:r>
            <a:endParaRPr sz="16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757248" y="584413"/>
            <a:ext cx="2049137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5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681392" y="2978614"/>
            <a:ext cx="1998083" cy="477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smtClean="0">
                <a:latin typeface="Arial Black" panose="020B0A04020102020204" pitchFamily="34" charset="0"/>
              </a:rPr>
              <a:t>SERVICIO 6</a:t>
            </a:r>
            <a:endParaRPr lang="es-PE" sz="1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427</TotalTime>
  <Words>370</Words>
  <Application>Microsoft Office PowerPoint</Application>
  <PresentationFormat>Presentación en pantalla (16:9)</PresentationFormat>
  <Paragraphs>201</Paragraphs>
  <Slides>14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Calibri Light</vt:lpstr>
      <vt:lpstr>Calibri</vt:lpstr>
      <vt:lpstr>Algerian</vt:lpstr>
      <vt:lpstr>Arial</vt:lpstr>
      <vt:lpstr>Arial Black</vt:lpstr>
      <vt:lpstr>Bahnschrift</vt:lpstr>
      <vt:lpstr>Bahnschrift Condensed</vt:lpstr>
      <vt:lpstr>Open Sans</vt:lpstr>
      <vt:lpstr>Celestial</vt:lpstr>
      <vt:lpstr>TEMA : BOLETA DE PAGO DE UN OBRERO DE CONSTRUCCION CIVIL</vt:lpstr>
      <vt:lpstr>Categoría : operario</vt:lpstr>
      <vt:lpstr>Presentación de PowerPoint</vt:lpstr>
      <vt:lpstr>Presentación de PowerPoint</vt:lpstr>
      <vt:lpstr>Presentación de PowerPoint</vt:lpstr>
      <vt:lpstr>Ejemplo de boleta</vt:lpstr>
      <vt:lpstr>Determinación de los servicios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: BOLETA DE PAGO DE UN OBRERO DE CONSTRUCCION CIVIL</dc:title>
  <dc:creator>Angie</dc:creator>
  <cp:lastModifiedBy>soporte</cp:lastModifiedBy>
  <cp:revision>18</cp:revision>
  <dcterms:modified xsi:type="dcterms:W3CDTF">2019-05-31T16:36:28Z</dcterms:modified>
</cp:coreProperties>
</file>